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9" autoAdjust="0"/>
    <p:restoredTop sz="94660"/>
  </p:normalViewPr>
  <p:slideViewPr>
    <p:cSldViewPr snapToGrid="0">
      <p:cViewPr>
        <p:scale>
          <a:sx n="87" d="100"/>
          <a:sy n="87" d="100"/>
        </p:scale>
        <p:origin x="6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94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72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14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0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586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481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06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533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97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4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38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9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89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895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1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5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46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238220F-45B7-4E5F-91C8-F561F259A0AD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5DE935-E80C-4AF1-A373-2D16140DC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Selected Response Assessment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99409" y="4121416"/>
            <a:ext cx="9144000" cy="217697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Mark Bernatz</a:t>
            </a:r>
          </a:p>
          <a:p>
            <a:r>
              <a:rPr lang="en-US" dirty="0" smtClean="0"/>
              <a:t>John McCartney</a:t>
            </a:r>
          </a:p>
          <a:p>
            <a:r>
              <a:rPr lang="en-US" dirty="0" smtClean="0"/>
              <a:t>Amy King</a:t>
            </a:r>
          </a:p>
          <a:p>
            <a:r>
              <a:rPr lang="en-US" dirty="0" smtClean="0"/>
              <a:t>Daniel Fleming</a:t>
            </a:r>
          </a:p>
          <a:p>
            <a:r>
              <a:rPr lang="en-US" dirty="0" smtClean="0"/>
              <a:t>Zoe </a:t>
            </a:r>
            <a:r>
              <a:rPr lang="en-US" dirty="0" err="1" smtClean="0"/>
              <a:t>Altaras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13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4310" y="2666999"/>
            <a:ext cx="10018713" cy="34923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Aligns well with knowledge and understanding targets (fact and concept LTs)</a:t>
            </a:r>
          </a:p>
          <a:p>
            <a:r>
              <a:rPr lang="en-US" dirty="0" smtClean="0"/>
              <a:t>Beware:</a:t>
            </a:r>
          </a:p>
          <a:p>
            <a:pPr lvl="1"/>
            <a:r>
              <a:rPr lang="en-US" dirty="0" smtClean="0"/>
              <a:t>“With selected response formats, students’ mastery of the material being assessed is always confounded with their ability to read.” (</a:t>
            </a:r>
            <a:r>
              <a:rPr lang="en-US" dirty="0" err="1" smtClean="0"/>
              <a:t>Stiggins</a:t>
            </a:r>
            <a:r>
              <a:rPr lang="en-US" dirty="0" smtClean="0"/>
              <a:t> 2008 p.99)</a:t>
            </a:r>
          </a:p>
          <a:p>
            <a:pPr lvl="1"/>
            <a:r>
              <a:rPr lang="en-US" dirty="0" smtClean="0"/>
              <a:t>Is NOT objective</a:t>
            </a:r>
          </a:p>
          <a:p>
            <a:pPr lvl="2"/>
            <a:r>
              <a:rPr lang="en-US" dirty="0" smtClean="0"/>
              <a:t>Only the scoring system is objective</a:t>
            </a:r>
          </a:p>
          <a:p>
            <a:pPr lvl="2"/>
            <a:r>
              <a:rPr lang="en-US" dirty="0" smtClean="0"/>
              <a:t>If it is poorly written, consider the possibility of multiple reasonable answers being acceptable</a:t>
            </a:r>
          </a:p>
        </p:txBody>
      </p:sp>
    </p:spTree>
    <p:extLst>
      <p:ext uri="{BB962C8B-B14F-4D97-AF65-F5344CB8AC3E}">
        <p14:creationId xmlns:p14="http://schemas.microsoft.com/office/powerpoint/2010/main" val="125877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Process of developing the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Blueprint</a:t>
            </a:r>
          </a:p>
          <a:p>
            <a:pPr lvl="1"/>
            <a:r>
              <a:rPr lang="en-US" dirty="0" smtClean="0"/>
              <a:t>To do this decide which of the below methods:</a:t>
            </a:r>
          </a:p>
          <a:p>
            <a:pPr lvl="2"/>
            <a:r>
              <a:rPr lang="en-US" dirty="0" smtClean="0"/>
              <a:t>Instructional Objectives (description on p.108)</a:t>
            </a:r>
          </a:p>
          <a:p>
            <a:pPr lvl="3"/>
            <a:r>
              <a:rPr lang="en-US" dirty="0" smtClean="0"/>
              <a:t>Typically a list of LTs that you consider core to the material being assessed</a:t>
            </a:r>
          </a:p>
          <a:p>
            <a:pPr lvl="2"/>
            <a:r>
              <a:rPr lang="en-US" dirty="0" smtClean="0"/>
              <a:t>Table of test specifications (example on p.105)</a:t>
            </a:r>
            <a:endParaRPr lang="en-US" dirty="0" smtClean="0"/>
          </a:p>
          <a:p>
            <a:pPr lvl="3"/>
            <a:r>
              <a:rPr lang="en-US" dirty="0" smtClean="0"/>
              <a:t>Combines the two activities a selected response asks of students: recalling information and performing a cognitive function with that information. (</a:t>
            </a:r>
            <a:r>
              <a:rPr lang="en-US" dirty="0" err="1" smtClean="0"/>
              <a:t>Stiggins</a:t>
            </a:r>
            <a:r>
              <a:rPr lang="en-US" dirty="0" smtClean="0"/>
              <a:t> 2008 p.104)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8239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Specific Material to Assess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the big ideas of the material being assessed.</a:t>
            </a:r>
          </a:p>
          <a:p>
            <a:r>
              <a:rPr lang="en-US" dirty="0" smtClean="0"/>
              <a:t>Use your blueprint to guide this step.</a:t>
            </a:r>
          </a:p>
          <a:p>
            <a:r>
              <a:rPr lang="en-US" dirty="0" smtClean="0"/>
              <a:t>Create propositions. Propositions are clear unambiguous statements of fact that become your questions.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20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the Test from Propositions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a question – especially for multiple-choice and fill-in.</a:t>
            </a:r>
          </a:p>
          <a:p>
            <a:pPr lvl="1"/>
            <a:r>
              <a:rPr lang="en-US" dirty="0" smtClean="0"/>
              <a:t>“When you force yourself to ask a question</a:t>
            </a:r>
            <a:r>
              <a:rPr lang="en-US" smtClean="0"/>
              <a:t>, you </a:t>
            </a:r>
            <a:r>
              <a:rPr lang="en-US" dirty="0" smtClean="0"/>
              <a:t>force yourself to express a complete thought in the stem or trigger part of the question, which usually promotes respondents’ clear understanding.” (</a:t>
            </a:r>
            <a:r>
              <a:rPr lang="en-US" dirty="0" err="1" smtClean="0"/>
              <a:t>Stiggins</a:t>
            </a:r>
            <a:r>
              <a:rPr lang="en-US" dirty="0" smtClean="0"/>
              <a:t> 2008 p.116)</a:t>
            </a:r>
          </a:p>
          <a:p>
            <a:r>
              <a:rPr lang="en-US" dirty="0" smtClean="0"/>
              <a:t>Write clearly and to the point, avoid complicated or hard to follow clauses and include only material essential to the question.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98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Polish the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Aim for the lowest reading level.</a:t>
            </a:r>
          </a:p>
          <a:p>
            <a:pPr lvl="1"/>
            <a:r>
              <a:rPr lang="en-US" dirty="0" smtClean="0"/>
              <a:t>Remember, the students’ ability to comprehend your writing is this form’s biggest weakness.</a:t>
            </a:r>
          </a:p>
          <a:p>
            <a:r>
              <a:rPr lang="en-US" dirty="0" smtClean="0"/>
              <a:t>Eliminate clues to the correct answer</a:t>
            </a:r>
          </a:p>
          <a:p>
            <a:pPr lvl="1"/>
            <a:r>
              <a:rPr lang="en-US" dirty="0" smtClean="0"/>
              <a:t>Pronouns or finishing the prompt with “a” or “an”</a:t>
            </a:r>
          </a:p>
          <a:p>
            <a:r>
              <a:rPr lang="en-US" dirty="0" smtClean="0"/>
              <a:t>Have a colleague read it over for appropriateness. </a:t>
            </a:r>
          </a:p>
          <a:p>
            <a:r>
              <a:rPr lang="en-US" dirty="0" smtClean="0"/>
              <a:t>Check your key for accuracy.</a:t>
            </a:r>
          </a:p>
        </p:txBody>
      </p:sp>
    </p:spTree>
    <p:extLst>
      <p:ext uri="{BB962C8B-B14F-4D97-AF65-F5344CB8AC3E}">
        <p14:creationId xmlns:p14="http://schemas.microsoft.com/office/powerpoint/2010/main" val="41146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98</TotalTime>
  <Words>333</Words>
  <Application>Microsoft Office PowerPoint</Application>
  <PresentationFormat>Widescreen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Corbel</vt:lpstr>
      <vt:lpstr>Parallax</vt:lpstr>
      <vt:lpstr>Selected Response Assessment</vt:lpstr>
      <vt:lpstr>Overview</vt:lpstr>
      <vt:lpstr>Process of developing the assessment</vt:lpstr>
      <vt:lpstr>Selecting Specific Material to Assess</vt:lpstr>
      <vt:lpstr>Build the Test from Propositions</vt:lpstr>
      <vt:lpstr>Polish the Assessment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Selected Response Assessment</dc:title>
  <dc:creator>Mark Bernatz</dc:creator>
  <cp:lastModifiedBy>Mark Bernatz</cp:lastModifiedBy>
  <cp:revision>8</cp:revision>
  <dcterms:created xsi:type="dcterms:W3CDTF">2015-10-28T03:43:52Z</dcterms:created>
  <dcterms:modified xsi:type="dcterms:W3CDTF">2015-10-28T05:22:21Z</dcterms:modified>
</cp:coreProperties>
</file>